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  <p:sldMasterId id="2147484271" r:id="rId2"/>
    <p:sldMasterId id="2147484599" r:id="rId3"/>
    <p:sldMasterId id="2147484612" r:id="rId4"/>
    <p:sldMasterId id="2147484625" r:id="rId5"/>
    <p:sldMasterId id="2147484639" r:id="rId6"/>
    <p:sldMasterId id="2147484653" r:id="rId7"/>
    <p:sldMasterId id="2147484666" r:id="rId8"/>
  </p:sldMasterIdLst>
  <p:notesMasterIdLst>
    <p:notesMasterId r:id="rId23"/>
  </p:notesMasterIdLst>
  <p:sldIdLst>
    <p:sldId id="455" r:id="rId9"/>
    <p:sldId id="439" r:id="rId10"/>
    <p:sldId id="440" r:id="rId11"/>
    <p:sldId id="441" r:id="rId12"/>
    <p:sldId id="442" r:id="rId13"/>
    <p:sldId id="443" r:id="rId14"/>
    <p:sldId id="444" r:id="rId15"/>
    <p:sldId id="416" r:id="rId16"/>
    <p:sldId id="445" r:id="rId17"/>
    <p:sldId id="446" r:id="rId18"/>
    <p:sldId id="449" r:id="rId19"/>
    <p:sldId id="450" r:id="rId20"/>
    <p:sldId id="451" r:id="rId21"/>
    <p:sldId id="454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E4D2F2"/>
    <a:srgbClr val="920000"/>
    <a:srgbClr val="008000"/>
    <a:srgbClr val="0044CC"/>
    <a:srgbClr val="0075EA"/>
    <a:srgbClr val="E3F3D1"/>
    <a:srgbClr val="D8EEC0"/>
    <a:srgbClr val="C7E6A4"/>
    <a:srgbClr val="8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318" autoAdjust="0"/>
  </p:normalViewPr>
  <p:slideViewPr>
    <p:cSldViewPr>
      <p:cViewPr varScale="1">
        <p:scale>
          <a:sx n="100" d="100"/>
          <a:sy n="100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9277108433734941E-2"/>
          <c:y val="7.5418994413407853E-2"/>
          <c:w val="0.9156626506024097"/>
          <c:h val="0.7625698324022346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5336">
              <a:solidFill>
                <a:srgbClr val="0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485745099878105E-2"/>
                  <c:y val="-7.2676819278273852E-2"/>
                </c:manualLayout>
              </c:layout>
              <c:spPr>
                <a:noFill/>
                <a:ln w="2355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064199151791759E-2"/>
                  <c:y val="-7.4689103978622703E-2"/>
                </c:manualLayout>
              </c:layout>
              <c:spPr>
                <a:noFill/>
                <a:ln w="2355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756817447664325E-2"/>
                  <c:y val="-7.4625020403968387E-2"/>
                </c:manualLayout>
              </c:layout>
              <c:spPr>
                <a:noFill/>
                <a:ln w="2355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155949440953669E-2"/>
                  <c:y val="-6.4176072644172924E-2"/>
                </c:manualLayout>
              </c:layout>
              <c:spPr>
                <a:noFill/>
                <a:ln w="2355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1"/>
                  <c:y val="8.3798882681564282E-2"/>
                </c:manualLayout>
              </c:layout>
              <c:spPr>
                <a:noFill/>
                <a:ln w="2355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89.5</c:v>
                </c:pt>
                <c:pt idx="1">
                  <c:v>90.4</c:v>
                </c:pt>
                <c:pt idx="2">
                  <c:v>91.3</c:v>
                </c:pt>
                <c:pt idx="3">
                  <c:v>91.9</c:v>
                </c:pt>
              </c:numCache>
            </c:numRef>
          </c:val>
        </c:ser>
        <c:marker val="1"/>
        <c:axId val="71373184"/>
        <c:axId val="71374720"/>
      </c:lineChart>
      <c:catAx>
        <c:axId val="71373184"/>
        <c:scaling>
          <c:orientation val="minMax"/>
        </c:scaling>
        <c:axPos val="b"/>
        <c:numFmt formatCode="General" sourceLinked="1"/>
        <c:tickLblPos val="nextTo"/>
        <c:spPr>
          <a:ln w="29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1374720"/>
        <c:crossesAt val="75"/>
        <c:auto val="1"/>
        <c:lblAlgn val="ctr"/>
        <c:lblOffset val="100"/>
        <c:tickLblSkip val="1"/>
        <c:tickMarkSkip val="1"/>
      </c:catAx>
      <c:valAx>
        <c:axId val="71374720"/>
        <c:scaling>
          <c:orientation val="minMax"/>
          <c:max val="92"/>
          <c:min val="89"/>
        </c:scaling>
        <c:axPos val="l"/>
        <c:majorGridlines>
          <c:spPr>
            <a:ln w="294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9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1373184"/>
        <c:crosses val="autoZero"/>
        <c:crossBetween val="between"/>
        <c:majorUnit val="1"/>
      </c:valAx>
      <c:spPr>
        <a:solidFill>
          <a:srgbClr val="FFFFCC"/>
        </a:solidFill>
        <a:ln w="11779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1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6143918419245637E-2"/>
          <c:y val="3.3449348539817431E-2"/>
          <c:w val="0.93676302241503273"/>
          <c:h val="0.51383642558234244"/>
        </c:manualLayout>
      </c:layout>
      <c:barChart>
        <c:barDir val="col"/>
        <c:grouping val="clustered"/>
        <c:ser>
          <c:idx val="0"/>
          <c:order val="0"/>
          <c:tx>
            <c:strRef>
              <c:f>Лист1!$F$1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Лист1!$E$2:$E$35</c:f>
              <c:strCache>
                <c:ptCount val="34"/>
                <c:pt idx="0">
                  <c:v>Аннинский МР</c:v>
                </c:pt>
                <c:pt idx="1">
                  <c:v>Бобровский МР</c:v>
                </c:pt>
                <c:pt idx="2">
                  <c:v>Верхнемамонский МР</c:v>
                </c:pt>
                <c:pt idx="3">
                  <c:v>Новохоперский МР</c:v>
                </c:pt>
                <c:pt idx="4">
                  <c:v>Новоусманский МР</c:v>
                </c:pt>
                <c:pt idx="5">
                  <c:v>Ольховатский МР</c:v>
                </c:pt>
                <c:pt idx="6">
                  <c:v>Верхнехавский МР</c:v>
                </c:pt>
                <c:pt idx="7">
                  <c:v>Каменский МР</c:v>
                </c:pt>
                <c:pt idx="8">
                  <c:v>Борисоглебский г.о.</c:v>
                </c:pt>
                <c:pt idx="9">
                  <c:v>Поворинский МР</c:v>
                </c:pt>
                <c:pt idx="10">
                  <c:v>Грибановский МР</c:v>
                </c:pt>
                <c:pt idx="11">
                  <c:v>Богучарский МР</c:v>
                </c:pt>
                <c:pt idx="12">
                  <c:v>Хохольский МР</c:v>
                </c:pt>
                <c:pt idx="13">
                  <c:v>Каширский МР</c:v>
                </c:pt>
                <c:pt idx="14">
                  <c:v>Нижнедевицкий МР</c:v>
                </c:pt>
                <c:pt idx="15">
                  <c:v>Репьевский МР</c:v>
                </c:pt>
                <c:pt idx="16">
                  <c:v>Терновский МР</c:v>
                </c:pt>
                <c:pt idx="17">
                  <c:v>Таловский МР</c:v>
                </c:pt>
                <c:pt idx="18">
                  <c:v>Кантемировский МР</c:v>
                </c:pt>
                <c:pt idx="19">
                  <c:v>Эртильский МР</c:v>
                </c:pt>
                <c:pt idx="20">
                  <c:v>Подгоренский МР</c:v>
                </c:pt>
                <c:pt idx="21">
                  <c:v>Петропавловский МР</c:v>
                </c:pt>
                <c:pt idx="22">
                  <c:v>Воробьевский МР</c:v>
                </c:pt>
                <c:pt idx="23">
                  <c:v>Рамонский МР</c:v>
                </c:pt>
                <c:pt idx="24">
                  <c:v>Бутурлиновский МР</c:v>
                </c:pt>
                <c:pt idx="25">
                  <c:v>Панинский МР</c:v>
                </c:pt>
                <c:pt idx="26">
                  <c:v>Острогожский МР</c:v>
                </c:pt>
                <c:pt idx="27">
                  <c:v>Семилукский МР</c:v>
                </c:pt>
                <c:pt idx="28">
                  <c:v>г.о.г. Нововоронеж</c:v>
                </c:pt>
                <c:pt idx="29">
                  <c:v>Павловский МР</c:v>
                </c:pt>
                <c:pt idx="30">
                  <c:v>Калачеевский МР</c:v>
                </c:pt>
                <c:pt idx="31">
                  <c:v>Лискинский МР</c:v>
                </c:pt>
                <c:pt idx="32">
                  <c:v>Россошанский МР</c:v>
                </c:pt>
                <c:pt idx="33">
                  <c:v>г.о.г. Воронеж</c:v>
                </c:pt>
              </c:strCache>
            </c:strRef>
          </c:cat>
          <c:val>
            <c:numRef>
              <c:f>Лист1!$F$2:$F$35</c:f>
              <c:numCache>
                <c:formatCode>General</c:formatCode>
                <c:ptCount val="34"/>
                <c:pt idx="0">
                  <c:v>99.9</c:v>
                </c:pt>
                <c:pt idx="1">
                  <c:v>99.1</c:v>
                </c:pt>
                <c:pt idx="2">
                  <c:v>99.1</c:v>
                </c:pt>
                <c:pt idx="3">
                  <c:v>99.1</c:v>
                </c:pt>
                <c:pt idx="4">
                  <c:v>98.9</c:v>
                </c:pt>
                <c:pt idx="5">
                  <c:v>98.8</c:v>
                </c:pt>
                <c:pt idx="6">
                  <c:v>98.5</c:v>
                </c:pt>
                <c:pt idx="7">
                  <c:v>98.5</c:v>
                </c:pt>
                <c:pt idx="8">
                  <c:v>98.4</c:v>
                </c:pt>
                <c:pt idx="9">
                  <c:v>97.8</c:v>
                </c:pt>
                <c:pt idx="10">
                  <c:v>97.7</c:v>
                </c:pt>
                <c:pt idx="11">
                  <c:v>97.1</c:v>
                </c:pt>
                <c:pt idx="12">
                  <c:v>97.1</c:v>
                </c:pt>
                <c:pt idx="13">
                  <c:v>97</c:v>
                </c:pt>
                <c:pt idx="14">
                  <c:v>97</c:v>
                </c:pt>
                <c:pt idx="15">
                  <c:v>96.9</c:v>
                </c:pt>
                <c:pt idx="16">
                  <c:v>96.3</c:v>
                </c:pt>
                <c:pt idx="17">
                  <c:v>94.4</c:v>
                </c:pt>
                <c:pt idx="18">
                  <c:v>94.3</c:v>
                </c:pt>
                <c:pt idx="19">
                  <c:v>93.4</c:v>
                </c:pt>
                <c:pt idx="20">
                  <c:v>92.2</c:v>
                </c:pt>
                <c:pt idx="21">
                  <c:v>90.7</c:v>
                </c:pt>
                <c:pt idx="22">
                  <c:v>90.5</c:v>
                </c:pt>
                <c:pt idx="23">
                  <c:v>90</c:v>
                </c:pt>
                <c:pt idx="24">
                  <c:v>89.6</c:v>
                </c:pt>
                <c:pt idx="25">
                  <c:v>89.6</c:v>
                </c:pt>
                <c:pt idx="26">
                  <c:v>87.5</c:v>
                </c:pt>
                <c:pt idx="27">
                  <c:v>86.1</c:v>
                </c:pt>
                <c:pt idx="28">
                  <c:v>85.5</c:v>
                </c:pt>
                <c:pt idx="29">
                  <c:v>80.599999999999994</c:v>
                </c:pt>
                <c:pt idx="30">
                  <c:v>80.400000000000006</c:v>
                </c:pt>
                <c:pt idx="31">
                  <c:v>80.3</c:v>
                </c:pt>
                <c:pt idx="32">
                  <c:v>74.2</c:v>
                </c:pt>
                <c:pt idx="33">
                  <c:v>65</c:v>
                </c:pt>
              </c:numCache>
            </c:numRef>
          </c:val>
        </c:ser>
        <c:gapWidth val="219"/>
        <c:overlap val="-27"/>
        <c:axId val="79129600"/>
        <c:axId val="79135488"/>
      </c:barChart>
      <c:lineChart>
        <c:grouping val="standard"/>
        <c:ser>
          <c:idx val="1"/>
          <c:order val="1"/>
          <c:tx>
            <c:strRef>
              <c:f>Лист1!$G$1</c:f>
              <c:strCache>
                <c:ptCount val="1"/>
                <c:pt idx="0">
                  <c:v>2017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Лист1!$E$2:$E$35</c:f>
              <c:strCache>
                <c:ptCount val="34"/>
                <c:pt idx="0">
                  <c:v>Аннинский МР</c:v>
                </c:pt>
                <c:pt idx="1">
                  <c:v>Бобровский МР</c:v>
                </c:pt>
                <c:pt idx="2">
                  <c:v>Верхнемамонский МР</c:v>
                </c:pt>
                <c:pt idx="3">
                  <c:v>Новохоперский МР</c:v>
                </c:pt>
                <c:pt idx="4">
                  <c:v>Новоусманский МР</c:v>
                </c:pt>
                <c:pt idx="5">
                  <c:v>Ольховатский МР</c:v>
                </c:pt>
                <c:pt idx="6">
                  <c:v>Верхнехавский МР</c:v>
                </c:pt>
                <c:pt idx="7">
                  <c:v>Каменский МР</c:v>
                </c:pt>
                <c:pt idx="8">
                  <c:v>Борисоглебский г.о.</c:v>
                </c:pt>
                <c:pt idx="9">
                  <c:v>Поворинский МР</c:v>
                </c:pt>
                <c:pt idx="10">
                  <c:v>Грибановский МР</c:v>
                </c:pt>
                <c:pt idx="11">
                  <c:v>Богучарский МР</c:v>
                </c:pt>
                <c:pt idx="12">
                  <c:v>Хохольский МР</c:v>
                </c:pt>
                <c:pt idx="13">
                  <c:v>Каширский МР</c:v>
                </c:pt>
                <c:pt idx="14">
                  <c:v>Нижнедевицкий МР</c:v>
                </c:pt>
                <c:pt idx="15">
                  <c:v>Репьевский МР</c:v>
                </c:pt>
                <c:pt idx="16">
                  <c:v>Терновский МР</c:v>
                </c:pt>
                <c:pt idx="17">
                  <c:v>Таловский МР</c:v>
                </c:pt>
                <c:pt idx="18">
                  <c:v>Кантемировский МР</c:v>
                </c:pt>
                <c:pt idx="19">
                  <c:v>Эртильский МР</c:v>
                </c:pt>
                <c:pt idx="20">
                  <c:v>Подгоренский МР</c:v>
                </c:pt>
                <c:pt idx="21">
                  <c:v>Петропавловский МР</c:v>
                </c:pt>
                <c:pt idx="22">
                  <c:v>Воробьевский МР</c:v>
                </c:pt>
                <c:pt idx="23">
                  <c:v>Рамонский МР</c:v>
                </c:pt>
                <c:pt idx="24">
                  <c:v>Бутурлиновский МР</c:v>
                </c:pt>
                <c:pt idx="25">
                  <c:v>Панинский МР</c:v>
                </c:pt>
                <c:pt idx="26">
                  <c:v>Острогожский МР</c:v>
                </c:pt>
                <c:pt idx="27">
                  <c:v>Семилукский МР</c:v>
                </c:pt>
                <c:pt idx="28">
                  <c:v>г.о.г. Нововоронеж</c:v>
                </c:pt>
                <c:pt idx="29">
                  <c:v>Павловский МР</c:v>
                </c:pt>
                <c:pt idx="30">
                  <c:v>Калачеевский МР</c:v>
                </c:pt>
                <c:pt idx="31">
                  <c:v>Лискинский МР</c:v>
                </c:pt>
                <c:pt idx="32">
                  <c:v>Россошанский МР</c:v>
                </c:pt>
                <c:pt idx="33">
                  <c:v>г.о.г. Воронеж</c:v>
                </c:pt>
              </c:strCache>
            </c:strRef>
          </c:cat>
          <c:val>
            <c:numRef>
              <c:f>Лист1!$G$2:$G$35</c:f>
              <c:numCache>
                <c:formatCode>General</c:formatCode>
                <c:ptCount val="34"/>
                <c:pt idx="0">
                  <c:v>99.9</c:v>
                </c:pt>
                <c:pt idx="1">
                  <c:v>98.4</c:v>
                </c:pt>
                <c:pt idx="2">
                  <c:v>97</c:v>
                </c:pt>
                <c:pt idx="3">
                  <c:v>98.6</c:v>
                </c:pt>
                <c:pt idx="4">
                  <c:v>98.8</c:v>
                </c:pt>
                <c:pt idx="5">
                  <c:v>98.7</c:v>
                </c:pt>
                <c:pt idx="6">
                  <c:v>98.5</c:v>
                </c:pt>
                <c:pt idx="7">
                  <c:v>98.5</c:v>
                </c:pt>
                <c:pt idx="8">
                  <c:v>98.3</c:v>
                </c:pt>
                <c:pt idx="9">
                  <c:v>97.6</c:v>
                </c:pt>
                <c:pt idx="10">
                  <c:v>97.3</c:v>
                </c:pt>
                <c:pt idx="11">
                  <c:v>96.6</c:v>
                </c:pt>
                <c:pt idx="12">
                  <c:v>97.1</c:v>
                </c:pt>
                <c:pt idx="13">
                  <c:v>96.1</c:v>
                </c:pt>
                <c:pt idx="14">
                  <c:v>96</c:v>
                </c:pt>
                <c:pt idx="15">
                  <c:v>96.6</c:v>
                </c:pt>
                <c:pt idx="16">
                  <c:v>96.2</c:v>
                </c:pt>
                <c:pt idx="17">
                  <c:v>93.7</c:v>
                </c:pt>
                <c:pt idx="18">
                  <c:v>93.9</c:v>
                </c:pt>
                <c:pt idx="19">
                  <c:v>92</c:v>
                </c:pt>
                <c:pt idx="20">
                  <c:v>92.2</c:v>
                </c:pt>
                <c:pt idx="21">
                  <c:v>90.7</c:v>
                </c:pt>
                <c:pt idx="22">
                  <c:v>90.5</c:v>
                </c:pt>
                <c:pt idx="23">
                  <c:v>89.1</c:v>
                </c:pt>
                <c:pt idx="24">
                  <c:v>89.5</c:v>
                </c:pt>
                <c:pt idx="25">
                  <c:v>89.6</c:v>
                </c:pt>
                <c:pt idx="26">
                  <c:v>86.4</c:v>
                </c:pt>
                <c:pt idx="27">
                  <c:v>85.4</c:v>
                </c:pt>
                <c:pt idx="28">
                  <c:v>85.2</c:v>
                </c:pt>
                <c:pt idx="29">
                  <c:v>77.8</c:v>
                </c:pt>
                <c:pt idx="30">
                  <c:v>80.099999999999994</c:v>
                </c:pt>
                <c:pt idx="31">
                  <c:v>80.2</c:v>
                </c:pt>
                <c:pt idx="32">
                  <c:v>74.099999999999994</c:v>
                </c:pt>
                <c:pt idx="33">
                  <c:v>55</c:v>
                </c:pt>
              </c:numCache>
            </c:numRef>
          </c:val>
        </c:ser>
        <c:marker val="1"/>
        <c:axId val="79129600"/>
        <c:axId val="79135488"/>
      </c:lineChart>
      <c:catAx>
        <c:axId val="79129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35488"/>
        <c:crosses val="autoZero"/>
        <c:auto val="1"/>
        <c:lblAlgn val="ctr"/>
        <c:lblOffset val="100"/>
      </c:catAx>
      <c:valAx>
        <c:axId val="79135488"/>
        <c:scaling>
          <c:orientation val="minMax"/>
          <c:max val="11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29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5962484874995315"/>
          <c:y val="0.90743642120572432"/>
          <c:w val="0.28075030250009414"/>
          <c:h val="8.8555185787437832E-2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23287671232878E-2"/>
          <c:y val="6.8452380952380987E-2"/>
          <c:w val="0.91506849315068484"/>
          <c:h val="0.6137435878772090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Для строительства, всего, га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6287">
              <a:noFill/>
              <a:prstDash val="solid"/>
            </a:ln>
          </c:spPr>
          <c:dLbls>
            <c:dLbl>
              <c:idx val="1"/>
              <c:layout>
                <c:manualLayout>
                  <c:x val="1.6019298021430759E-3"/>
                  <c:y val="-4.2642789131634461E-2"/>
                </c:manualLayout>
              </c:layout>
              <c:spPr>
                <a:noFill/>
                <a:ln w="32575">
                  <a:noFill/>
                </a:ln>
              </c:spPr>
              <c:txPr>
                <a:bodyPr/>
                <a:lstStyle/>
                <a:p>
                  <a:pPr>
                    <a:defRPr sz="1154" b="1" i="0" u="none" strike="noStrike" baseline="0">
                      <a:solidFill>
                        <a:srgbClr val="003399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25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4" b="1" i="0" u="none" strike="noStrike" baseline="0">
                    <a:solidFill>
                      <a:srgbClr val="003399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944.3</c:v>
                </c:pt>
                <c:pt idx="1">
                  <c:v>575.70000000000005</c:v>
                </c:pt>
                <c:pt idx="2">
                  <c:v>651.9</c:v>
                </c:pt>
                <c:pt idx="3">
                  <c:v>536.70000000000005</c:v>
                </c:pt>
              </c:numCache>
            </c:numRef>
          </c:val>
        </c:ser>
        <c:axId val="80562432"/>
        <c:axId val="80584704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Для жилищного строительства, га</c:v>
                </c:pt>
              </c:strCache>
            </c:strRef>
          </c:tx>
          <c:spPr>
            <a:ln w="16287">
              <a:solidFill>
                <a:srgbClr val="FF66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2410336827655314E-2"/>
                  <c:y val="-5.1934714822055923E-2"/>
                </c:manualLayout>
              </c:layout>
              <c:spPr>
                <a:noFill/>
                <a:ln w="32575">
                  <a:noFill/>
                </a:ln>
              </c:spPr>
              <c:txPr>
                <a:bodyPr/>
                <a:lstStyle/>
                <a:p>
                  <a:pPr>
                    <a:defRPr sz="1154" b="1" i="0" u="none" strike="noStrike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561029784870186E-2"/>
                  <c:y val="-5.3012864882362024E-2"/>
                </c:manualLayout>
              </c:layout>
              <c:spPr>
                <a:noFill/>
                <a:ln w="32575">
                  <a:noFill/>
                </a:ln>
              </c:spPr>
              <c:txPr>
                <a:bodyPr/>
                <a:lstStyle/>
                <a:p>
                  <a:pPr>
                    <a:defRPr sz="1154" b="1" i="0" u="none" strike="noStrike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341859728386446E-2"/>
                  <c:y val="-7.1399860361768042E-2"/>
                </c:manualLayout>
              </c:layout>
              <c:spPr>
                <a:noFill/>
                <a:ln w="32575">
                  <a:noFill/>
                </a:ln>
              </c:spPr>
              <c:txPr>
                <a:bodyPr/>
                <a:lstStyle/>
                <a:p>
                  <a:pPr>
                    <a:defRPr sz="1154" b="1" i="0" u="none" strike="noStrike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602141726697414E-2"/>
                  <c:y val="-6.2732314284164592E-2"/>
                </c:manualLayout>
              </c:layout>
              <c:spPr>
                <a:noFill/>
                <a:ln w="32575">
                  <a:noFill/>
                </a:ln>
              </c:spPr>
              <c:txPr>
                <a:bodyPr/>
                <a:lstStyle/>
                <a:p>
                  <a:pPr>
                    <a:defRPr sz="1154" b="1" i="0" u="none" strike="noStrike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25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4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440.7</c:v>
                </c:pt>
                <c:pt idx="1">
                  <c:v>274.60000000000002</c:v>
                </c:pt>
                <c:pt idx="2">
                  <c:v>228.6</c:v>
                </c:pt>
                <c:pt idx="3">
                  <c:v>244.7</c:v>
                </c:pt>
              </c:numCache>
            </c:numRef>
          </c:val>
        </c:ser>
        <c:marker val="1"/>
        <c:axId val="80586240"/>
        <c:axId val="80587776"/>
      </c:lineChart>
      <c:catAx>
        <c:axId val="805624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4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6" b="1" i="0" u="none" strike="noStrike" baseline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584704"/>
        <c:crosses val="autoZero"/>
        <c:lblAlgn val="ctr"/>
        <c:lblOffset val="100"/>
        <c:tickLblSkip val="1"/>
        <c:tickMarkSkip val="1"/>
      </c:catAx>
      <c:valAx>
        <c:axId val="80584704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4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6" b="1" i="0" u="none" strike="noStrike" baseline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562432"/>
        <c:crosses val="autoZero"/>
        <c:crossBetween val="between"/>
      </c:valAx>
      <c:catAx>
        <c:axId val="80586240"/>
        <c:scaling>
          <c:orientation val="minMax"/>
        </c:scaling>
        <c:delete val="1"/>
        <c:axPos val="b"/>
        <c:numFmt formatCode="General" sourceLinked="1"/>
        <c:tickLblPos val="none"/>
        <c:crossAx val="80587776"/>
        <c:crosses val="autoZero"/>
        <c:lblAlgn val="ctr"/>
        <c:lblOffset val="100"/>
      </c:catAx>
      <c:valAx>
        <c:axId val="80587776"/>
        <c:scaling>
          <c:orientation val="minMax"/>
        </c:scaling>
        <c:delete val="1"/>
        <c:axPos val="l"/>
        <c:numFmt formatCode="General" sourceLinked="1"/>
        <c:tickLblPos val="none"/>
        <c:crossAx val="80586240"/>
        <c:crosses val="autoZero"/>
        <c:crossBetween val="between"/>
      </c:valAx>
      <c:spPr>
        <a:noFill/>
        <a:ln w="16287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1169008127504624"/>
          <c:y val="0.81321304337832201"/>
          <c:w val="0.61232876712328765"/>
          <c:h val="0.1867869566216781"/>
        </c:manualLayout>
      </c:layout>
      <c:spPr>
        <a:noFill/>
        <a:ln w="407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99"/>
              </a:solidFill>
              <a:latin typeface="+mn-lt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953789233686395E-2"/>
          <c:y val="7.7267208405415302E-2"/>
          <c:w val="0.86910245806554864"/>
          <c:h val="0.578640567714698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Для строительства, всего, га на 10 тыс. чел.</c:v>
                </c:pt>
              </c:strCache>
            </c:strRef>
          </c:tx>
          <c:spPr>
            <a:solidFill>
              <a:srgbClr val="9999FF"/>
            </a:solidFill>
            <a:ln w="15687">
              <a:noFill/>
              <a:prstDash val="solid"/>
            </a:ln>
          </c:spPr>
          <c:dLbls>
            <c:dLbl>
              <c:idx val="0"/>
              <c:layout>
                <c:manualLayout>
                  <c:x val="1.4585374602144581E-2"/>
                  <c:y val="0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305949099667E-2"/>
                  <c:y val="-2.3707187296649581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0106889587546E-2"/>
                  <c:y val="-4.4781234624724268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51649796271491E-2"/>
                  <c:y val="-3.0337346460851858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80912863070539442"/>
                  <c:y val="0.26052631578947388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13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82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2.8</c:v>
                </c:pt>
                <c:pt idx="3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Для жилищного строительства, га на 10 тыс. чел.</c:v>
                </c:pt>
              </c:strCache>
            </c:strRef>
          </c:tx>
          <c:spPr>
            <a:solidFill>
              <a:srgbClr val="993366"/>
            </a:solidFill>
            <a:ln w="15687">
              <a:noFill/>
              <a:prstDash val="solid"/>
            </a:ln>
          </c:spPr>
          <c:dLbls>
            <c:dLbl>
              <c:idx val="0"/>
              <c:layout>
                <c:manualLayout>
                  <c:x val="2.5027259989941535E-2"/>
                  <c:y val="-3.4233299474661576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62413431566975E-2"/>
                  <c:y val="-6.0672069231338124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19658936346988E-2"/>
                  <c:y val="-2.4659214452362445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811435111375091E-2"/>
                  <c:y val="-1.8038224396094427E-2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86445366528354073"/>
                  <c:y val="0.42368421052631577"/>
                </c:manualLayout>
              </c:layout>
              <c:spPr>
                <a:noFill/>
                <a:ln w="31375">
                  <a:noFill/>
                </a:ln>
              </c:spPr>
              <c:txPr>
                <a:bodyPr/>
                <a:lstStyle/>
                <a:p>
                  <a:pPr>
                    <a:defRPr sz="1482" b="1" i="0" u="none" strike="noStrike" baseline="0">
                      <a:solidFill>
                        <a:srgbClr val="0033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13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82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1.2</c:v>
                </c:pt>
                <c:pt idx="2">
                  <c:v>0.98</c:v>
                </c:pt>
                <c:pt idx="3">
                  <c:v>1.05</c:v>
                </c:pt>
              </c:numCache>
            </c:numRef>
          </c:val>
        </c:ser>
        <c:dLbls>
          <c:showVal val="1"/>
        </c:dLbls>
        <c:gapDepth val="0"/>
        <c:shape val="box"/>
        <c:axId val="76833152"/>
        <c:axId val="76834688"/>
        <c:axId val="0"/>
      </c:bar3DChart>
      <c:catAx>
        <c:axId val="76833152"/>
        <c:scaling>
          <c:orientation val="minMax"/>
        </c:scaling>
        <c:axPos val="b"/>
        <c:numFmt formatCode="General" sourceLinked="1"/>
        <c:tickLblPos val="low"/>
        <c:spPr>
          <a:ln w="39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6834688"/>
        <c:crosses val="autoZero"/>
        <c:auto val="1"/>
        <c:lblAlgn val="ctr"/>
        <c:lblOffset val="100"/>
        <c:tickLblSkip val="1"/>
        <c:tickMarkSkip val="1"/>
      </c:catAx>
      <c:valAx>
        <c:axId val="76834688"/>
        <c:scaling>
          <c:orientation val="minMax"/>
        </c:scaling>
        <c:axPos val="l"/>
        <c:majorGridlines>
          <c:spPr>
            <a:ln w="392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9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6833152"/>
        <c:crosses val="autoZero"/>
        <c:crossBetween val="between"/>
      </c:valAx>
      <c:spPr>
        <a:noFill/>
        <a:ln w="31375">
          <a:noFill/>
        </a:ln>
      </c:spPr>
    </c:plotArea>
    <c:legend>
      <c:legendPos val="b"/>
      <c:layout>
        <c:manualLayout>
          <c:xMode val="edge"/>
          <c:yMode val="edge"/>
          <c:x val="8.9278812526307733E-2"/>
          <c:y val="0.78748665822845076"/>
          <c:w val="0.77176107975483188"/>
          <c:h val="0.1447790523275192"/>
        </c:manualLayout>
      </c:layout>
      <c:spPr>
        <a:noFill/>
        <a:ln w="3922">
          <a:solidFill>
            <a:srgbClr val="000000"/>
          </a:solidFill>
          <a:prstDash val="solid"/>
        </a:ln>
      </c:spPr>
      <c:txPr>
        <a:bodyPr/>
        <a:lstStyle/>
        <a:p>
          <a:pPr>
            <a:defRPr sz="1359" b="1" i="0" u="none" strike="noStrike" baseline="0">
              <a:solidFill>
                <a:srgbClr val="003399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8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0942380646836717E-2"/>
          <c:y val="0.14498231000530212"/>
          <c:w val="0.92403314561129946"/>
          <c:h val="0.55407574406818416"/>
        </c:manualLayout>
      </c:layout>
      <c:barChart>
        <c:barDir val="col"/>
        <c:grouping val="clustered"/>
        <c:ser>
          <c:idx val="0"/>
          <c:order val="0"/>
          <c:tx>
            <c:strRef>
              <c:f>Лист3!$B$3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dLbl>
              <c:idx val="3"/>
              <c:layout>
                <c:manualLayout>
                  <c:x val="7.8871208260862195E-3"/>
                  <c:y val="2.72584888941879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Лист3!$A$4:$A$37</c:f>
              <c:strCache>
                <c:ptCount val="34"/>
                <c:pt idx="0">
                  <c:v>Новохоперский МР</c:v>
                </c:pt>
                <c:pt idx="1">
                  <c:v>Хохольский МР</c:v>
                </c:pt>
                <c:pt idx="2">
                  <c:v>Кантемировский МР</c:v>
                </c:pt>
                <c:pt idx="3">
                  <c:v>Воробьевский МР</c:v>
                </c:pt>
                <c:pt idx="4">
                  <c:v>Эртильский МР</c:v>
                </c:pt>
                <c:pt idx="5">
                  <c:v>Семилукский МР</c:v>
                </c:pt>
                <c:pt idx="6">
                  <c:v>Панинский МР</c:v>
                </c:pt>
                <c:pt idx="7">
                  <c:v>Богучарский МР</c:v>
                </c:pt>
                <c:pt idx="8">
                  <c:v>Поворинский МР</c:v>
                </c:pt>
                <c:pt idx="9">
                  <c:v>Борисоглебский г.о.</c:v>
                </c:pt>
                <c:pt idx="10">
                  <c:v>Подгоренский МР</c:v>
                </c:pt>
                <c:pt idx="11">
                  <c:v>Верхнемамонский МР</c:v>
                </c:pt>
                <c:pt idx="12">
                  <c:v>Каширский МР</c:v>
                </c:pt>
                <c:pt idx="13">
                  <c:v>Рамонский МР</c:v>
                </c:pt>
                <c:pt idx="14">
                  <c:v>Верхнехавский МР</c:v>
                </c:pt>
                <c:pt idx="15">
                  <c:v>Грибановский МР</c:v>
                </c:pt>
                <c:pt idx="16">
                  <c:v>Терновский МР</c:v>
                </c:pt>
                <c:pt idx="17">
                  <c:v>Лискинский МР</c:v>
                </c:pt>
                <c:pt idx="18">
                  <c:v>Россошанский МР</c:v>
                </c:pt>
                <c:pt idx="19">
                  <c:v>Таловский МР</c:v>
                </c:pt>
                <c:pt idx="20">
                  <c:v>Павловский МР</c:v>
                </c:pt>
                <c:pt idx="21">
                  <c:v>Ольховатский МР</c:v>
                </c:pt>
                <c:pt idx="22">
                  <c:v>Петропавловский МР</c:v>
                </c:pt>
                <c:pt idx="23">
                  <c:v>Аннинский МР</c:v>
                </c:pt>
                <c:pt idx="24">
                  <c:v>Бутурлиновский МР</c:v>
                </c:pt>
                <c:pt idx="25">
                  <c:v>Новоусманский МР</c:v>
                </c:pt>
                <c:pt idx="26">
                  <c:v>Острогожский МР</c:v>
                </c:pt>
                <c:pt idx="27">
                  <c:v>Нижнедевицкий МР</c:v>
                </c:pt>
                <c:pt idx="28">
                  <c:v>Бобровский МР</c:v>
                </c:pt>
                <c:pt idx="29">
                  <c:v>Калачеевский МР</c:v>
                </c:pt>
                <c:pt idx="30">
                  <c:v>г.о.г.Нововоронеж</c:v>
                </c:pt>
                <c:pt idx="31">
                  <c:v>Каменский МР</c:v>
                </c:pt>
                <c:pt idx="32">
                  <c:v>г.о.г.Воронеж</c:v>
                </c:pt>
                <c:pt idx="33">
                  <c:v>Репьевский МР</c:v>
                </c:pt>
              </c:strCache>
            </c:strRef>
          </c:cat>
          <c:val>
            <c:numRef>
              <c:f>Лист3!$B$4:$B$37</c:f>
              <c:numCache>
                <c:formatCode>#,##0.0</c:formatCode>
                <c:ptCount val="34"/>
                <c:pt idx="0">
                  <c:v>20.059999999999999</c:v>
                </c:pt>
                <c:pt idx="1">
                  <c:v>18.5</c:v>
                </c:pt>
                <c:pt idx="2">
                  <c:v>14.01</c:v>
                </c:pt>
                <c:pt idx="3">
                  <c:v>13.58</c:v>
                </c:pt>
                <c:pt idx="4">
                  <c:v>9</c:v>
                </c:pt>
                <c:pt idx="5">
                  <c:v>8.42</c:v>
                </c:pt>
                <c:pt idx="6">
                  <c:v>6.9</c:v>
                </c:pt>
                <c:pt idx="7">
                  <c:v>6.3</c:v>
                </c:pt>
                <c:pt idx="8">
                  <c:v>5.5</c:v>
                </c:pt>
                <c:pt idx="9">
                  <c:v>5.266</c:v>
                </c:pt>
                <c:pt idx="10">
                  <c:v>4.5</c:v>
                </c:pt>
                <c:pt idx="11">
                  <c:v>3.96</c:v>
                </c:pt>
                <c:pt idx="12">
                  <c:v>3.9</c:v>
                </c:pt>
                <c:pt idx="13">
                  <c:v>3.7</c:v>
                </c:pt>
                <c:pt idx="14">
                  <c:v>3.2</c:v>
                </c:pt>
                <c:pt idx="15">
                  <c:v>3.17</c:v>
                </c:pt>
                <c:pt idx="16">
                  <c:v>3.07</c:v>
                </c:pt>
                <c:pt idx="17">
                  <c:v>2.8</c:v>
                </c:pt>
                <c:pt idx="18">
                  <c:v>2.8</c:v>
                </c:pt>
                <c:pt idx="19">
                  <c:v>2.5</c:v>
                </c:pt>
                <c:pt idx="20">
                  <c:v>2.4499999999999997</c:v>
                </c:pt>
                <c:pt idx="21">
                  <c:v>1.5049999999999994</c:v>
                </c:pt>
                <c:pt idx="22">
                  <c:v>1.5</c:v>
                </c:pt>
                <c:pt idx="23">
                  <c:v>1.4049999999999996</c:v>
                </c:pt>
                <c:pt idx="24">
                  <c:v>1.3</c:v>
                </c:pt>
                <c:pt idx="25">
                  <c:v>1.3</c:v>
                </c:pt>
                <c:pt idx="26">
                  <c:v>1.1000000000000001</c:v>
                </c:pt>
                <c:pt idx="27">
                  <c:v>0.9</c:v>
                </c:pt>
                <c:pt idx="28">
                  <c:v>0.82000000000000017</c:v>
                </c:pt>
                <c:pt idx="29">
                  <c:v>0.52</c:v>
                </c:pt>
                <c:pt idx="30">
                  <c:v>0.44</c:v>
                </c:pt>
                <c:pt idx="31">
                  <c:v>0.4</c:v>
                </c:pt>
                <c:pt idx="32">
                  <c:v>0.3000000000000001</c:v>
                </c:pt>
                <c:pt idx="33">
                  <c:v>0.28000000000000008</c:v>
                </c:pt>
              </c:numCache>
            </c:numRef>
          </c:val>
        </c:ser>
        <c:gapWidth val="219"/>
        <c:overlap val="-27"/>
        <c:axId val="80590720"/>
        <c:axId val="79138816"/>
      </c:barChart>
      <c:catAx>
        <c:axId val="8059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38816"/>
        <c:crosses val="autoZero"/>
        <c:auto val="1"/>
        <c:lblAlgn val="ctr"/>
        <c:lblOffset val="100"/>
      </c:catAx>
      <c:valAx>
        <c:axId val="79138816"/>
        <c:scaling>
          <c:orientation val="minMax"/>
          <c:max val="2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;\-#.##0" sourceLinked="0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590720"/>
        <c:crosses val="autoZero"/>
        <c:crossBetween val="between"/>
        <c:minorUnit val="2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Лист4!$A$2:$A$35</c:f>
              <c:strCache>
                <c:ptCount val="34"/>
                <c:pt idx="0">
                  <c:v>Панинский МР</c:v>
                </c:pt>
                <c:pt idx="1">
                  <c:v>Хохольский МР</c:v>
                </c:pt>
                <c:pt idx="2">
                  <c:v>Борисоглебский г.о.</c:v>
                </c:pt>
                <c:pt idx="3">
                  <c:v>Каширский МР</c:v>
                </c:pt>
                <c:pt idx="4">
                  <c:v>Верхнехавский МР</c:v>
                </c:pt>
                <c:pt idx="5">
                  <c:v>Подгоренский МР</c:v>
                </c:pt>
                <c:pt idx="6">
                  <c:v>Рамонский МР</c:v>
                </c:pt>
                <c:pt idx="7">
                  <c:v>Семилукский МР</c:v>
                </c:pt>
                <c:pt idx="8">
                  <c:v>Богучарский МР</c:v>
                </c:pt>
                <c:pt idx="9">
                  <c:v>Таловский МР</c:v>
                </c:pt>
                <c:pt idx="10">
                  <c:v>Павловский МР</c:v>
                </c:pt>
                <c:pt idx="11">
                  <c:v>Эртильский МР</c:v>
                </c:pt>
                <c:pt idx="12">
                  <c:v>Грибановский МР</c:v>
                </c:pt>
                <c:pt idx="13">
                  <c:v>Лискинский МР</c:v>
                </c:pt>
                <c:pt idx="14">
                  <c:v>Россошанский МР</c:v>
                </c:pt>
                <c:pt idx="15">
                  <c:v>Кантемировский МР</c:v>
                </c:pt>
                <c:pt idx="16">
                  <c:v>Поворинский МР</c:v>
                </c:pt>
                <c:pt idx="17">
                  <c:v>Бутурлиновский МР</c:v>
                </c:pt>
                <c:pt idx="18">
                  <c:v>Петропавловский МР</c:v>
                </c:pt>
                <c:pt idx="19">
                  <c:v>Новоусманский МР</c:v>
                </c:pt>
                <c:pt idx="20">
                  <c:v>Верхнемамонский МР</c:v>
                </c:pt>
                <c:pt idx="21">
                  <c:v>Аннинский МР</c:v>
                </c:pt>
                <c:pt idx="22">
                  <c:v>Бобровский МР</c:v>
                </c:pt>
                <c:pt idx="23">
                  <c:v>Новохоперский МР</c:v>
                </c:pt>
                <c:pt idx="24">
                  <c:v>Нижнедевицкий МР</c:v>
                </c:pt>
                <c:pt idx="25">
                  <c:v>Терновский МР</c:v>
                </c:pt>
                <c:pt idx="26">
                  <c:v>Калачеевский МР</c:v>
                </c:pt>
                <c:pt idx="27">
                  <c:v>г.о.г.Нововоронеж</c:v>
                </c:pt>
                <c:pt idx="28">
                  <c:v>Репьевский МР</c:v>
                </c:pt>
                <c:pt idx="29">
                  <c:v>Ольховатский МР</c:v>
                </c:pt>
                <c:pt idx="30">
                  <c:v>Острогожский МР</c:v>
                </c:pt>
                <c:pt idx="31">
                  <c:v>Каменский МР</c:v>
                </c:pt>
                <c:pt idx="32">
                  <c:v>г.о.г.Воронеж</c:v>
                </c:pt>
                <c:pt idx="33">
                  <c:v>Воробьевский МР</c:v>
                </c:pt>
              </c:strCache>
            </c:strRef>
          </c:cat>
          <c:val>
            <c:numRef>
              <c:f>Лист4!$B$2:$B$35</c:f>
              <c:numCache>
                <c:formatCode>#,##0.0</c:formatCode>
                <c:ptCount val="34"/>
                <c:pt idx="0">
                  <c:v>6.9</c:v>
                </c:pt>
                <c:pt idx="1">
                  <c:v>6.2</c:v>
                </c:pt>
                <c:pt idx="2">
                  <c:v>5.2329999999999997</c:v>
                </c:pt>
                <c:pt idx="3">
                  <c:v>3.9</c:v>
                </c:pt>
                <c:pt idx="4">
                  <c:v>3.2</c:v>
                </c:pt>
                <c:pt idx="5">
                  <c:v>3.2</c:v>
                </c:pt>
                <c:pt idx="6">
                  <c:v>2.4</c:v>
                </c:pt>
                <c:pt idx="7">
                  <c:v>2.36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2.11</c:v>
                </c:pt>
                <c:pt idx="11">
                  <c:v>2.1</c:v>
                </c:pt>
                <c:pt idx="12">
                  <c:v>2.06</c:v>
                </c:pt>
                <c:pt idx="13">
                  <c:v>1.8</c:v>
                </c:pt>
                <c:pt idx="14">
                  <c:v>1.6</c:v>
                </c:pt>
                <c:pt idx="15">
                  <c:v>1.53</c:v>
                </c:pt>
                <c:pt idx="16">
                  <c:v>1.3</c:v>
                </c:pt>
                <c:pt idx="17">
                  <c:v>1.1000000000000001</c:v>
                </c:pt>
                <c:pt idx="18">
                  <c:v>1.1000000000000001</c:v>
                </c:pt>
                <c:pt idx="19">
                  <c:v>0.8</c:v>
                </c:pt>
                <c:pt idx="20">
                  <c:v>0.67000000000000026</c:v>
                </c:pt>
                <c:pt idx="21">
                  <c:v>0.66600000000000026</c:v>
                </c:pt>
                <c:pt idx="22">
                  <c:v>0.62000000000000022</c:v>
                </c:pt>
                <c:pt idx="23">
                  <c:v>0.6000000000000002</c:v>
                </c:pt>
                <c:pt idx="24">
                  <c:v>0.5</c:v>
                </c:pt>
                <c:pt idx="25">
                  <c:v>0.4900000000000001</c:v>
                </c:pt>
                <c:pt idx="26">
                  <c:v>0.45</c:v>
                </c:pt>
                <c:pt idx="27">
                  <c:v>0.44</c:v>
                </c:pt>
                <c:pt idx="28">
                  <c:v>0.44</c:v>
                </c:pt>
                <c:pt idx="29">
                  <c:v>0.41500000000000009</c:v>
                </c:pt>
                <c:pt idx="30">
                  <c:v>0.4</c:v>
                </c:pt>
                <c:pt idx="31">
                  <c:v>0.3000000000000001</c:v>
                </c:pt>
                <c:pt idx="32">
                  <c:v>0.25</c:v>
                </c:pt>
                <c:pt idx="33">
                  <c:v>0</c:v>
                </c:pt>
              </c:numCache>
            </c:numRef>
          </c:val>
        </c:ser>
        <c:gapWidth val="219"/>
        <c:overlap val="-27"/>
        <c:axId val="80667392"/>
        <c:axId val="90054656"/>
      </c:barChart>
      <c:catAx>
        <c:axId val="8066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054656"/>
        <c:crosses val="autoZero"/>
        <c:auto val="1"/>
        <c:lblAlgn val="ctr"/>
        <c:lblOffset val="100"/>
      </c:catAx>
      <c:valAx>
        <c:axId val="90054656"/>
        <c:scaling>
          <c:orientation val="minMax"/>
          <c:max val="7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67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spPr>
            <a:ln w="38100" cap="rnd" cmpd="sng" algn="ctr">
              <a:solidFill>
                <a:srgbClr val="003399"/>
              </a:solidFill>
              <a:bevel/>
              <a:headEnd type="oval"/>
              <a:tailEnd type="oval"/>
            </a:ln>
            <a:effectLst/>
          </c:spPr>
          <c:marker>
            <c:symbol val="none"/>
          </c:marker>
          <c:dPt>
            <c:idx val="2"/>
            <c:spPr>
              <a:ln w="38100" cap="rnd" cmpd="sng" algn="ctr">
                <a:solidFill>
                  <a:srgbClr val="003399"/>
                </a:solidFill>
                <a:round/>
                <a:headEnd type="oval"/>
                <a:tailEnd type="oval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Лист5!$B$4:$E$4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Лист5!$B$5:$E$5</c:f>
              <c:numCache>
                <c:formatCode>General</c:formatCode>
                <c:ptCount val="4"/>
                <c:pt idx="0">
                  <c:v>88.1</c:v>
                </c:pt>
                <c:pt idx="1">
                  <c:v>89.6</c:v>
                </c:pt>
                <c:pt idx="2">
                  <c:v>89.7</c:v>
                </c:pt>
                <c:pt idx="3">
                  <c:v>91</c:v>
                </c:pt>
              </c:numCache>
            </c:numRef>
          </c:val>
        </c:ser>
        <c:marker val="1"/>
        <c:axId val="95844608"/>
        <c:axId val="95854592"/>
      </c:lineChart>
      <c:catAx>
        <c:axId val="95844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54592"/>
        <c:crosses val="autoZero"/>
        <c:auto val="1"/>
        <c:lblAlgn val="ctr"/>
        <c:lblOffset val="100"/>
      </c:catAx>
      <c:valAx>
        <c:axId val="95854592"/>
        <c:scaling>
          <c:orientation val="minMax"/>
          <c:min val="87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44608"/>
        <c:crosses val="autoZero"/>
        <c:crossBetween val="between"/>
        <c:majorUnit val="1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solidFill>
          <a:schemeClr val="accent4">
            <a:lumMod val="10000"/>
            <a:lumOff val="9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873899052725839E-3"/>
          <c:y val="9.1989568499123001E-2"/>
          <c:w val="0.98349204368913468"/>
          <c:h val="0.63150096117266274"/>
        </c:manualLayout>
      </c:layout>
      <c:bar3D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городской округ город Воронеж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6.8266753799161933E-4"/>
                  <c:y val="-2.58209028219302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73632987429735E-3"/>
                  <c:y val="-4.45992077077325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72466034372602E-3"/>
                  <c:y val="-2.2878270650951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463245354797913E-3"/>
                  <c:y val="-9.94590893529615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460911448685626E-3"/>
                  <c:y val="-4.96894409937889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820303816228321E-3"/>
                  <c:y val="-1.24223602484473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</c:v>
                </c:pt>
                <c:pt idx="1">
                  <c:v>19</c:v>
                </c:pt>
                <c:pt idx="2">
                  <c:v>11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муниципальные районы, гог Нововоронеж, Борисоглебский го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1858343568484099E-2"/>
                  <c:y val="-9.286643517386627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926490709596989E-3"/>
                  <c:y val="-4.910255783244598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287050030195415E-3"/>
                  <c:y val="-1.8811170342837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283549171025834E-3"/>
                  <c:y val="-9.936714432435076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281215264912895E-3"/>
                  <c:y val="-1.24223602484473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1215264912895E-3"/>
                  <c:y val="-1.24223602484473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37</c:v>
                </c:pt>
                <c:pt idx="1">
                  <c:v>21</c:v>
                </c:pt>
                <c:pt idx="2">
                  <c:v>11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cylinder"/>
        <c:axId val="95793920"/>
        <c:axId val="95795456"/>
        <c:axId val="0"/>
      </c:bar3DChart>
      <c:catAx>
        <c:axId val="95793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795456"/>
        <c:crosses val="autoZero"/>
        <c:auto val="1"/>
        <c:lblAlgn val="ctr"/>
        <c:lblOffset val="100"/>
      </c:catAx>
      <c:valAx>
        <c:axId val="95795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7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32591733887487"/>
          <c:y val="0.87025113151678823"/>
          <c:w val="0.66435901475428083"/>
          <c:h val="0.10163202478307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3399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5899024916231147"/>
          <c:y val="0.13709523231268891"/>
          <c:w val="0.76302934640388054"/>
          <c:h val="0.705804412045392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C3FC5"/>
            </a:solidFill>
          </c:spPr>
          <c:dLbls>
            <c:dLbl>
              <c:idx val="0"/>
              <c:layout>
                <c:manualLayout>
                  <c:x val="1.3647018129678799E-2"/>
                  <c:y val="-0.3237734566960260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8820971837383E-2"/>
                  <c:y val="-0.310200675377155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70382265301652E-3"/>
                  <c:y val="-0.3329326457267028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030052522348096E-3"/>
                  <c:y val="-0.3445353617039971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2030052522348096E-3"/>
                  <c:y val="-0.36094180749942567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3.4</c:v>
                </c:pt>
                <c:pt idx="1">
                  <c:v>2.9699999999999998</c:v>
                </c:pt>
                <c:pt idx="2">
                  <c:v>3.55</c:v>
                </c:pt>
                <c:pt idx="3">
                  <c:v>3.5</c:v>
                </c:pt>
                <c:pt idx="4">
                  <c:v>3.7800000000000002</c:v>
                </c:pt>
              </c:numCache>
            </c:numRef>
          </c:val>
        </c:ser>
        <c:shape val="box"/>
        <c:axId val="117248000"/>
        <c:axId val="117249536"/>
        <c:axId val="0"/>
      </c:bar3DChart>
      <c:catAx>
        <c:axId val="117248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7249536"/>
        <c:crosses val="autoZero"/>
        <c:auto val="1"/>
        <c:lblAlgn val="ctr"/>
        <c:lblOffset val="100"/>
      </c:catAx>
      <c:valAx>
        <c:axId val="117249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248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96FF-5B0C-4475-BC2D-AF238A7FA9E9}" type="datetimeFigureOut">
              <a:rPr lang="ru-RU"/>
              <a:pPr>
                <a:defRPr/>
              </a:pPr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09C14-D7FC-49FE-B1BB-84F280D1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8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76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73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7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slide" Target="../slides/slide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Relationship Id="rId4" Type="http://schemas.openxmlformats.org/officeDocument/2006/relationships/slide" Target="../slides/slide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Relationship Id="rId4" Type="http://schemas.openxmlformats.org/officeDocument/2006/relationships/slide" Target="../slides/slide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slide" Target="../slides/slide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Relationship Id="rId4" Type="http://schemas.openxmlformats.org/officeDocument/2006/relationships/slide" Target="../slides/slide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653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337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57483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665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301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506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351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27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77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4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0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669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27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73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705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26856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95669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25973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756604-E1F6-4A1F-9646-66FACE9F67B3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367E-D0DB-456D-9930-9EB790BFE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rId4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43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031050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75875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753004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430906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502680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86911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29680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731281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368422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5324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996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440230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rId4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19101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751573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149789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807842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466676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26972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12359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3315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24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038309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1659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88285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856953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rId4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rId4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046701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119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76150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200768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1651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250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022593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632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4213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537217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352703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306780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689595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rId4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rId4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519633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97944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80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20519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4853078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159965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95104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492529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810335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876457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041013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253161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rId4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rId4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77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178537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081818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441687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364752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581100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394236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841289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180453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510360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1242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slide" Target="../slides/slide8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slide" Target="../slides/slide8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  <p:sldLayoutId id="2147484678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rId15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058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rId15" action="ppaction://hlinksldjump" tooltip="Перейти в 1 раздел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rId16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08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rId16" action="ppaction://hlinksldjump" tooltip="Перейти во 2 раздел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rId16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rId16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rId15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rId15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rId14" action="ppaction://hlinksldjump" tooltip="Перейти в 1 раздел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rId14" action="ppaction://hlinksldjump" tooltip="Перейти во 2 раздел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Семинар- совещание </a:t>
            </a:r>
            <a:br>
              <a:rPr lang="ru-RU" sz="22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по актуальным вопросам в сфере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имущественно-земельных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28595" y="1931964"/>
            <a:ext cx="7923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 мониторинге эффективности деятельности органов местного самоуправления в сфере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имущественно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-земельных отношений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2018 году.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9896" y="5145111"/>
            <a:ext cx="443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Ишутин</a:t>
            </a:r>
            <a:r>
              <a:rPr lang="ru-RU" sz="2400" b="1" dirty="0" smtClean="0"/>
              <a:t> Сергей Викторович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76456" y="649308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9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886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u="sng" dirty="0">
                <a:solidFill>
                  <a:schemeClr val="bg1"/>
                </a:solidFill>
                <a:latin typeface="+mn-lt"/>
              </a:rPr>
              <a:t>Показатель 32.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собственности, %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3097871"/>
              </p:ext>
            </p:extLst>
          </p:nvPr>
        </p:nvGraphicFramePr>
        <p:xfrm>
          <a:off x="251520" y="2204864"/>
          <a:ext cx="88209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7644" y="1556792"/>
            <a:ext cx="678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  <a:cs typeface="Times New Roman" pitchFamily="18" charset="0"/>
              </a:rPr>
              <a:t>Динамика сокращения количества муниципальных </a:t>
            </a:r>
          </a:p>
          <a:p>
            <a:pPr algn="ctr">
              <a:defRPr/>
            </a:pPr>
            <a:r>
              <a:rPr lang="ru-RU" sz="1200" b="1" dirty="0">
                <a:latin typeface="+mj-lt"/>
                <a:cs typeface="Times New Roman" pitchFamily="18" charset="0"/>
              </a:rPr>
              <a:t>предприятий-банкротов и предприятий, находящихся в процедуре банкротства, </a:t>
            </a:r>
            <a:endParaRPr lang="ru-RU" sz="1200" b="1" dirty="0" smtClean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+mj-lt"/>
                <a:cs typeface="Times New Roman" pitchFamily="18" charset="0"/>
              </a:rPr>
              <a:t>на </a:t>
            </a:r>
            <a:r>
              <a:rPr lang="ru-RU" sz="1200" b="1" dirty="0">
                <a:latin typeface="+mj-lt"/>
                <a:cs typeface="Times New Roman" pitchFamily="18" charset="0"/>
              </a:rPr>
              <a:t>территории Воронежской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области</a:t>
            </a:r>
            <a:endParaRPr lang="ru-RU" sz="12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459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1151" t="11634" r="28895" b="46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76456" y="649308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10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476672"/>
          <a:ext cx="8352928" cy="360040"/>
        </p:xfrm>
        <a:graphic>
          <a:graphicData uri="http://schemas.openxmlformats.org/drawingml/2006/table">
            <a:tbl>
              <a:tblPr/>
              <a:tblGrid>
                <a:gridCol w="2607423"/>
                <a:gridCol w="3505248"/>
                <a:gridCol w="2240257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Интегральный рейтинг </a:t>
                      </a:r>
                      <a:r>
                        <a:rPr lang="ru-RU" sz="1200" dirty="0">
                          <a:solidFill>
                            <a:schemeClr val="accent6"/>
                          </a:solidFill>
                          <a:latin typeface="Cambria"/>
                          <a:ea typeface="Calibri"/>
                          <a:cs typeface="Times New Roman"/>
                        </a:rPr>
                        <a:t>2018/2019</a:t>
                      </a:r>
                      <a:endParaRPr lang="ru-RU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01" marR="43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Интегральный индекс </a:t>
                      </a:r>
                      <a:r>
                        <a:rPr lang="ru-RU" sz="1200" dirty="0">
                          <a:solidFill>
                            <a:schemeClr val="accent6"/>
                          </a:solidFill>
                          <a:latin typeface="Cambria"/>
                          <a:ea typeface="Calibri"/>
                          <a:cs typeface="Times New Roman"/>
                        </a:rPr>
                        <a:t>272,3/270,5 (- 1,8) баллы</a:t>
                      </a:r>
                      <a:endParaRPr lang="ru-RU" sz="12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01" marR="43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Место в рейтинге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7/15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01" marR="431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908719"/>
          <a:ext cx="8208914" cy="5345377"/>
        </p:xfrm>
        <a:graphic>
          <a:graphicData uri="http://schemas.openxmlformats.org/drawingml/2006/table">
            <a:tbl>
              <a:tblPr/>
              <a:tblGrid>
                <a:gridCol w="517204"/>
                <a:gridCol w="2443097"/>
                <a:gridCol w="866139"/>
                <a:gridCol w="602414"/>
                <a:gridCol w="766906"/>
                <a:gridCol w="602414"/>
                <a:gridCol w="482148"/>
                <a:gridCol w="482148"/>
                <a:gridCol w="482148"/>
                <a:gridCol w="482148"/>
                <a:gridCol w="482148"/>
              </a:tblGrid>
              <a:tr h="1727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Воронежская область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"/>
                          <a:ea typeface="Calibri"/>
                          <a:cs typeface="Times New Roman"/>
                        </a:rPr>
                        <a:t>Результат региона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"/>
                          <a:ea typeface="Calibri"/>
                          <a:cs typeface="Times New Roman"/>
                        </a:rPr>
                        <a:t>Средние значения по группам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/>
                          <a:ea typeface="Calibri"/>
                          <a:cs typeface="Times New Roman"/>
                        </a:rPr>
                        <a:t>Фактор/показатель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Единицы измерения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Группа 2018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mbria"/>
                          <a:ea typeface="Calibri"/>
                          <a:cs typeface="Times New Roman"/>
                        </a:rPr>
                        <a:t>Значение</a:t>
                      </a: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 2019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Группа 2019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D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E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35">
                <a:tc grid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Регуляторная среда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А3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Эффективность  процедур по регистрации прав собственности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28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А 3.1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Среднее время регистрации прав собственности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Дни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"/>
                          <a:ea typeface="Calibri"/>
                          <a:cs typeface="Times New Roman"/>
                        </a:rPr>
                        <a:t>15,96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D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↓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8,88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10,64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13,32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17,24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31,28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А 3.3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Оценка деятельности органов власти по регистрации прав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4,28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↓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4,59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3,62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35">
                <a:tc grid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              Инфраструктура и ресурсы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В2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Эффективность процедур постановки земельного участка на кадастровый учет и качество территориального планирования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53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В 2.1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Оценка деятельности органов власти по постановке на кадастровый учет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4,14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↓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3,81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3,48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В 2.2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Время постановки на кадастровый учет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Дни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"/>
                          <a:ea typeface="Calibri"/>
                          <a:cs typeface="Times New Roman"/>
                        </a:rPr>
                        <a:t>28,33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↓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21,63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28,84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34,87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41,54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57,62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35">
                <a:tc grid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Calibri"/>
                          <a:cs typeface="Times New Roman"/>
                        </a:rPr>
                        <a:t>   Поддержка малого предпринимательства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Г 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Эффективность нефинансовой поддержки малого предпринимательства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90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Г 3.3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Оценка процедур получения арендных площадей, предоставляемых регионом субъектам МСП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"/>
                          <a:ea typeface="Calibri"/>
                          <a:cs typeface="Times New Roman"/>
                        </a:rPr>
                        <a:t>3,78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↑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"/>
                          <a:ea typeface="Calibri"/>
                          <a:cs typeface="Times New Roman"/>
                        </a:rPr>
                        <a:t>3,66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3,43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3,19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/>
                          <a:ea typeface="Calibri"/>
                          <a:cs typeface="Times New Roman"/>
                        </a:rPr>
                        <a:t>2,82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6456" y="649308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11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269" y="377577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cap="all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57257D"/>
                </a:solidFill>
                <a:latin typeface="Impact" pitchFamily="34" charset="0"/>
              </a:rPr>
              <a:t>Динамика ведомственного показателя Национального рейтинга</a:t>
            </a:r>
            <a:endParaRPr lang="ru-RU" cap="all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57257D"/>
              </a:solidFill>
              <a:latin typeface="Impact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7674" y="2151045"/>
            <a:ext cx="784887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Результаты </a:t>
            </a:r>
            <a:r>
              <a:rPr lang="ru-RU" sz="1400" b="1" i="1" dirty="0" err="1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рейтингования</a:t>
            </a:r>
            <a:r>
              <a:rPr lang="ru-RU" sz="1400" b="1" i="1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показателя, проведенного Агентством стратегических инициатив по продвижению новых проектов</a:t>
            </a:r>
            <a:endParaRPr lang="ru-RU" sz="1400" b="1" i="1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5109" y="1347759"/>
            <a:ext cx="80648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Показатель Г 3.3 «</a:t>
            </a:r>
            <a:r>
              <a:rPr lang="ru-RU" sz="1600" b="1" dirty="0" smtClean="0">
                <a:solidFill>
                  <a:srgbClr val="0070C0"/>
                </a:solidFill>
                <a:latin typeface="Trebuchet MS" pitchFamily="34" charset="0"/>
              </a:rPr>
              <a:t>Удовлетворенность процедурами получения арендных площадей, предоставляемых регионом субъектам малого бизнеса»</a:t>
            </a:r>
            <a:endParaRPr lang="ru-RU" sz="1600" b="1" dirty="0">
              <a:solidFill>
                <a:srgbClr val="0070C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xmlns="" val="2412595862"/>
              </p:ext>
            </p:extLst>
          </p:nvPr>
        </p:nvGraphicFramePr>
        <p:xfrm>
          <a:off x="827584" y="2780928"/>
          <a:ext cx="41399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475656" y="429309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C000"/>
                </a:solidFill>
              </a:rPr>
              <a:t>Группа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1720" y="4509120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00"/>
                </a:solidFill>
              </a:rPr>
              <a:t>Группа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7784" y="4293096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00"/>
                </a:solidFill>
              </a:rPr>
              <a:t>Группа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1840" y="4149080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00"/>
                </a:solidFill>
              </a:rPr>
              <a:t>Группа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7904" y="3789040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00"/>
                </a:solidFill>
              </a:rPr>
              <a:t>Группа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4048" y="2996952"/>
            <a:ext cx="3816424" cy="2662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endParaRPr lang="ru-RU" sz="1200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rebuchet MS" pitchFamily="34" charset="0"/>
              </a:rPr>
              <a:t>Воронежская область в 2019 году продемонстрировала </a:t>
            </a:r>
            <a:r>
              <a:rPr lang="ru-RU" sz="1400" b="1" i="1" u="sng" dirty="0" smtClean="0">
                <a:solidFill>
                  <a:srgbClr val="C00000"/>
                </a:solidFill>
                <a:latin typeface="Trebuchet MS" pitchFamily="34" charset="0"/>
              </a:rPr>
              <a:t>наибольшее увеличение оценки показателя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rebuchet MS" pitchFamily="34" charset="0"/>
              </a:rPr>
              <a:t>по сравнению с предыдущим периодом и </a:t>
            </a:r>
            <a:r>
              <a:rPr lang="ru-RU" sz="1400" b="1" i="1" u="sng" dirty="0" smtClean="0">
                <a:solidFill>
                  <a:srgbClr val="C00000"/>
                </a:solidFill>
                <a:latin typeface="Trebuchet MS" pitchFamily="34" charset="0"/>
              </a:rPr>
              <a:t>отнесена к регионам с наивысшей оценкой процедур получения арендных площадей, предоставляемых регионом </a:t>
            </a:r>
          </a:p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Trebuchet MS" pitchFamily="34" charset="0"/>
              </a:rPr>
              <a:t>субъектам малого предпринимательства</a:t>
            </a:r>
          </a:p>
          <a:p>
            <a:pPr algn="ctr">
              <a:spcAft>
                <a:spcPts val="300"/>
              </a:spcAft>
            </a:pPr>
            <a:endParaRPr lang="ru-RU" sz="1200" b="1" i="1" dirty="0" smtClean="0">
              <a:solidFill>
                <a:srgbClr val="0070C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spcAft>
                <a:spcPts val="300"/>
              </a:spcAft>
            </a:pPr>
            <a:endParaRPr lang="ru-RU" sz="1200" b="1" i="1" dirty="0">
              <a:solidFill>
                <a:srgbClr val="0070C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5616" y="292494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баллы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2083" y="5838858"/>
            <a:ext cx="5688632" cy="484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Средние значения показателя  в 2019 году по группам</a:t>
            </a:r>
          </a:p>
          <a:p>
            <a:pPr algn="ctr">
              <a:spcAft>
                <a:spcPts val="300"/>
              </a:spcAft>
            </a:pPr>
            <a:r>
              <a:rPr lang="ru-RU" sz="1100" b="1" i="1" dirty="0" smtClean="0">
                <a:solidFill>
                  <a:srgbClr val="0070C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А – 3,9 баллов; В – 3,66 баллов; С - 3,43 балла, Е – 3,19 баллов; </a:t>
            </a:r>
            <a:r>
              <a:rPr lang="en-US" sz="1100" b="1" i="1" dirty="0" smtClean="0">
                <a:solidFill>
                  <a:srgbClr val="0070C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100" b="1" i="1" dirty="0" smtClean="0">
                <a:solidFill>
                  <a:srgbClr val="0070C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– 2,82 балла</a:t>
            </a:r>
            <a:endParaRPr lang="ru-RU" sz="1100" b="1" i="1" dirty="0">
              <a:solidFill>
                <a:srgbClr val="0070C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6456" y="649308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12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4648" y="1749402"/>
            <a:ext cx="7740756" cy="4673663"/>
          </a:xfrm>
          <a:prstGeom prst="rect">
            <a:avLst/>
          </a:prstGeom>
          <a:noFill/>
          <a:ln w="34925" cmpd="sng">
            <a:noFill/>
            <a:prstDash val="solid"/>
          </a:ln>
          <a:effectLst/>
          <a:scene3d>
            <a:camera prst="orthographicFront"/>
            <a:lightRig rig="soft" dir="t"/>
          </a:scene3d>
          <a:sp3d extrusionH="527050" prstMaterial="softEdge">
            <a:bevelT w="393700" h="196850"/>
            <a:bevelB w="254000" h="2032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Органам местного самоуправления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необходимо: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1.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срок до 01.10.2019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сформировать и представить в департамент имущественных и земельных отношений области перечень респондентов, получивших услуги по регистрации прав собственности и постановке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земельных участков на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кадастровый учет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юридические лица негосударственных форм собственности – ИП, ООО, АО и т.д.):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- от муниципальных районов – 7-10 респондентов;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- от городских округов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– 12-15 респондентов;</a:t>
            </a:r>
          </a:p>
          <a:p>
            <a:pPr indent="361950" algn="just"/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- от городского округа г. Воронеж – не менее 20 респондентов.</a:t>
            </a:r>
            <a:endParaRPr lang="ru-RU" sz="16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2.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срок до 01.11.2019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провести анкетирование всех субъектов МСП, получивших в аренду муниципальное имущество, о степени удовлетворенности процедурами получения в аренду имущества и представить опросные листы в департамент имущественных и земельных отношений области.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3.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срок до 05.11.2019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сформировать и представить в департамент имущественных и земельных отношений области перечень субъектов МСП, получивших в аренду муниципальное имущество.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667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57257D"/>
                </a:solidFill>
                <a:latin typeface="Impact" pitchFamily="34" charset="0"/>
              </a:rPr>
              <a:t>               Проект поручений</a:t>
            </a:r>
            <a:endParaRPr lang="ru-RU" sz="2000" cap="all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57257D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49308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</a:rPr>
              <a:t>13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87524" y="188640"/>
            <a:ext cx="75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+mn-lt"/>
              </a:rPr>
              <a:t>Показатель 4.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), %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graphicFrame>
        <p:nvGraphicFramePr>
          <p:cNvPr id="19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9251966"/>
              </p:ext>
            </p:extLst>
          </p:nvPr>
        </p:nvGraphicFramePr>
        <p:xfrm>
          <a:off x="1259632" y="2312876"/>
          <a:ext cx="6141888" cy="330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47764" y="1592796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3399"/>
                </a:solidFill>
                <a:latin typeface="+mn-lt"/>
              </a:rPr>
              <a:t>в среднем по Воронежской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2479536"/>
              </p:ext>
            </p:extLst>
          </p:nvPr>
        </p:nvGraphicFramePr>
        <p:xfrm>
          <a:off x="251520" y="1412776"/>
          <a:ext cx="86049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51520" y="188640"/>
            <a:ext cx="75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+mn-lt"/>
              </a:rPr>
              <a:t>Показатель 4.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), %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4581128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В рамках муниципального земельного контроля проводить проверки и выявлять неиспользуемые земельные участки или земельные участки, используемые не по целевому назначению.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Обеспечить вовлечение в оборот ранее неиспользуемых земель.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Проводить разъяснительную работу с физическими и юридическими лицами о необходимости оформления правоустанавливающих документов на земельные участки в соответствии с действующим законодательством.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178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665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+mn-lt"/>
              </a:rPr>
              <a:t>Показатель 25.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Площадь земельных участков, предоставленных для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строительства в 2018 году, га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151698"/>
              </p:ext>
            </p:extLst>
          </p:nvPr>
        </p:nvGraphicFramePr>
        <p:xfrm>
          <a:off x="1292593" y="2348880"/>
          <a:ext cx="644715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5756" y="1736812"/>
            <a:ext cx="457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3399"/>
                </a:solidFill>
                <a:latin typeface="+mn-lt"/>
              </a:rPr>
              <a:t>по </a:t>
            </a:r>
            <a:r>
              <a:rPr lang="ru-RU" sz="1600" b="1" u="sng" dirty="0">
                <a:solidFill>
                  <a:srgbClr val="003399"/>
                </a:solidFill>
                <a:latin typeface="+mn-lt"/>
              </a:rPr>
              <a:t>Воронежской </a:t>
            </a:r>
            <a:r>
              <a:rPr lang="ru-RU" sz="1600" b="1" u="sng" dirty="0" smtClean="0">
                <a:solidFill>
                  <a:srgbClr val="003399"/>
                </a:solidFill>
                <a:latin typeface="+mn-lt"/>
              </a:rPr>
              <a:t>области </a:t>
            </a:r>
            <a:r>
              <a:rPr lang="ru-RU" sz="1600" b="1" u="sng" dirty="0">
                <a:solidFill>
                  <a:srgbClr val="003399"/>
                </a:solidFill>
              </a:rPr>
              <a:t>в целом </a:t>
            </a:r>
            <a:endParaRPr lang="ru-RU" sz="1600" b="1" u="sng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290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9665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+mn-lt"/>
              </a:rPr>
              <a:t>Показатель 25.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Площадь земельных участков, предоставленных для строительства в расчете на 10 тыс. человек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населения, га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9652" y="1520787"/>
            <a:ext cx="9471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5503344"/>
              </p:ext>
            </p:extLst>
          </p:nvPr>
        </p:nvGraphicFramePr>
        <p:xfrm>
          <a:off x="1079612" y="1916832"/>
          <a:ext cx="6807917" cy="42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3808" y="1664804"/>
            <a:ext cx="35477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3399"/>
                </a:solidFill>
                <a:latin typeface="+mn-lt"/>
              </a:rPr>
              <a:t>по Воронежской области в целом</a:t>
            </a:r>
          </a:p>
        </p:txBody>
      </p:sp>
    </p:spTree>
    <p:extLst>
      <p:ext uri="{BB962C8B-B14F-4D97-AF65-F5344CB8AC3E}">
        <p14:creationId xmlns="" xmlns:p14="http://schemas.microsoft.com/office/powerpoint/2010/main" val="970279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4143402"/>
              </p:ext>
            </p:extLst>
          </p:nvPr>
        </p:nvGraphicFramePr>
        <p:xfrm>
          <a:off x="71500" y="1916832"/>
          <a:ext cx="8964488" cy="44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7524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</a:rPr>
              <a:t>Показатель 25.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Площадь </a:t>
            </a:r>
            <a:r>
              <a:rPr lang="ru-RU" sz="1600" b="1" dirty="0">
                <a:solidFill>
                  <a:schemeClr val="bg1"/>
                </a:solidFill>
              </a:rPr>
              <a:t>земельных участков, предоставленных </a:t>
            </a:r>
            <a:r>
              <a:rPr lang="ru-RU" sz="1600" b="1" u="sng" dirty="0">
                <a:solidFill>
                  <a:schemeClr val="bg1"/>
                </a:solidFill>
              </a:rPr>
              <a:t>для строительства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расчете на 10 тыс. человек населения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2018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году в разрезе муниципальных образований, га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804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76456" y="6497637"/>
            <a:ext cx="460667" cy="360363"/>
          </a:xfrm>
        </p:spPr>
        <p:txBody>
          <a:bodyPr/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188640"/>
            <a:ext cx="7740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</a:rPr>
              <a:t>Показатель 25.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Площадь </a:t>
            </a:r>
            <a:r>
              <a:rPr lang="ru-RU" sz="1600" b="1" dirty="0">
                <a:solidFill>
                  <a:schemeClr val="bg1"/>
                </a:solidFill>
              </a:rPr>
              <a:t>земельных участков, предоставленных </a:t>
            </a:r>
            <a:r>
              <a:rPr lang="ru-RU" sz="1600" b="1" u="sng" dirty="0">
                <a:solidFill>
                  <a:schemeClr val="bg1"/>
                </a:solidFill>
              </a:rPr>
              <a:t>для </a:t>
            </a:r>
            <a:r>
              <a:rPr lang="ru-RU" sz="1600" b="1" u="sng" dirty="0" smtClean="0">
                <a:solidFill>
                  <a:schemeClr val="bg1"/>
                </a:solidFill>
              </a:rPr>
              <a:t>жилищного и  </a:t>
            </a:r>
            <a:r>
              <a:rPr lang="ru-RU" sz="1600" b="1" u="sng" dirty="0">
                <a:solidFill>
                  <a:schemeClr val="bg1"/>
                </a:solidFill>
              </a:rPr>
              <a:t>индивидуального строительства </a:t>
            </a:r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расчете на 10 тыс. человек населения в 2018 году в </a:t>
            </a:r>
            <a:r>
              <a:rPr lang="ru-RU" sz="1600" b="1" dirty="0" smtClean="0">
                <a:solidFill>
                  <a:schemeClr val="bg1"/>
                </a:solidFill>
              </a:rPr>
              <a:t>разрезе муниципальных образований, га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9052032"/>
              </p:ext>
            </p:extLst>
          </p:nvPr>
        </p:nvGraphicFramePr>
        <p:xfrm>
          <a:off x="107505" y="1664804"/>
          <a:ext cx="87992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14454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84468" y="649308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751" y="1520788"/>
            <a:ext cx="853294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400" b="1" u="sng" dirty="0">
                <a:latin typeface="+mj-lt"/>
                <a:ea typeface="Times New Roman" panose="02020603050405020304" pitchFamily="18" charset="0"/>
              </a:rPr>
              <a:t>Рекомендации:</a:t>
            </a:r>
            <a:endParaRPr lang="ru-RU" sz="1400" u="sng" dirty="0">
              <a:latin typeface="+mj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- проведение инвентаризации земельных участков, предоставленных под жилищное строительство, для дальнейшего изъятия незастроенных площадок и их последующего предоставления;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- поиск перспективных территорий для формирования земельных массивов для строительства, включение их в границы населенных пунктов;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- привлечение земельных участков федерального уровня собственности для использования в целях жилищного строительства путем взаимодействия с федеральными органами по содействию развитию жилищного строительства;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- формирование земельных участков путем перевода земель из одной категории в другую;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- всестороннее содействие соответствующих органов местного самоуправления в привлечении инвесторов для жилищного строительства и комплексного освоения в целях жилищного строительства, а также для реализации перспективных инвестиционных проектов на территории муниципального образования;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- подготовка и утверждение документов территориального планирования, в составе которых определяются земельные участки для строительства.</a:t>
            </a:r>
          </a:p>
          <a:p>
            <a:pPr indent="450215" algn="just">
              <a:spcAft>
                <a:spcPts val="600"/>
              </a:spcAft>
              <a:tabLst>
                <a:tab pos="449580" algn="l"/>
                <a:tab pos="899160" algn="l"/>
                <a:tab pos="1348740" algn="l"/>
                <a:tab pos="2268855" algn="l"/>
              </a:tabLs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Также органам местного самоуправления необходимо оказывать всестороннее содействие застройщикам в процедуре предоставления земельных участков под жилищное строительство. 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9665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+mn-lt"/>
              </a:rPr>
              <a:t>Показатель 25.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Площадь земельных участков, предоставленных для строительства в расчете на 10 тыс. человек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населения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76456" y="649308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8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91872"/>
            <a:ext cx="7654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ru-RU" sz="1600" b="1" u="sng" dirty="0">
                <a:solidFill>
                  <a:schemeClr val="bg1"/>
                </a:solidFill>
              </a:rPr>
              <a:t>Показатель 29.</a:t>
            </a:r>
            <a:r>
              <a:rPr lang="ru-RU" sz="1600" b="1" dirty="0">
                <a:solidFill>
                  <a:schemeClr val="bg1"/>
                </a:solidFill>
              </a:rPr>
              <a:t>  Доля многоквартирных домов, расположенных на земельных участках, в отношении которых осуществлен государственный кадастровый </a:t>
            </a:r>
            <a:r>
              <a:rPr lang="ru-RU" sz="1600" b="1" dirty="0" smtClean="0">
                <a:solidFill>
                  <a:schemeClr val="bg1"/>
                </a:solidFill>
              </a:rPr>
              <a:t>учет, в 2018 году, %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88721488"/>
              </p:ext>
            </p:extLst>
          </p:nvPr>
        </p:nvGraphicFramePr>
        <p:xfrm>
          <a:off x="143508" y="1914687"/>
          <a:ext cx="46085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7607735"/>
              </p:ext>
            </p:extLst>
          </p:nvPr>
        </p:nvGraphicFramePr>
        <p:xfrm>
          <a:off x="5220072" y="1340762"/>
          <a:ext cx="2844316" cy="5040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246"/>
                <a:gridCol w="632070"/>
              </a:tblGrid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г.о.г.Нововоронеж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18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Аннинский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Бобровский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Богучарский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Бутурлиновский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Верхнемамонский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Верхнехавский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Грибановский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18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Каменский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18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Каширский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Лискинский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Нижнедевицкий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Новоусманский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Новохоперский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Ольховатский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Острогожский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Петропавловский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Подгоренский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18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Рамонский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18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Репьевский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Россошанский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18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Таловский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Хохольский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  <a:tr h="216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Эртильский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05" marR="2905" marT="290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39652" y="1592796"/>
            <a:ext cx="2412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3399"/>
                </a:solidFill>
              </a:rPr>
              <a:t>в среднем по </a:t>
            </a:r>
            <a:r>
              <a:rPr lang="ru-RU" sz="1400" b="1" u="sng" dirty="0" smtClean="0">
                <a:solidFill>
                  <a:srgbClr val="003399"/>
                </a:solidFill>
              </a:rPr>
              <a:t>области, %</a:t>
            </a:r>
            <a:endParaRPr lang="ru-RU" sz="1400" u="sng" dirty="0">
              <a:solidFill>
                <a:srgbClr val="003399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5253117"/>
              </p:ext>
            </p:extLst>
          </p:nvPr>
        </p:nvGraphicFramePr>
        <p:xfrm>
          <a:off x="1696151" y="5265204"/>
          <a:ext cx="2171185" cy="7920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31125"/>
                <a:gridCol w="540060"/>
              </a:tblGrid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Панинский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84,0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Павловский район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77,3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г.о.г.Воронеж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73,1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8206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Продажа продукта или услуг</Template>
  <TotalTime>39050</TotalTime>
  <Words>1063</Words>
  <Application>Microsoft Office PowerPoint</Application>
  <PresentationFormat>Экран (4:3)</PresentationFormat>
  <Paragraphs>249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ms_pptselling_tp01017848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   ЗАВОД</dc:title>
  <dc:creator>User</dc:creator>
  <cp:lastModifiedBy>PisarevaTE</cp:lastModifiedBy>
  <cp:revision>2464</cp:revision>
  <cp:lastPrinted>2019-06-06T13:16:54Z</cp:lastPrinted>
  <dcterms:created xsi:type="dcterms:W3CDTF">2009-01-26T08:40:29Z</dcterms:created>
  <dcterms:modified xsi:type="dcterms:W3CDTF">2019-06-28T06:41:27Z</dcterms:modified>
</cp:coreProperties>
</file>